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2-L10-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Renewable Energy Grid Optimization: Powering the Future</a:t>
            </a:r>
          </a:p>
          <a:p>
            <a:pPr algn="ctr">
              <a:defRPr sz="1500" i="1">
                <a:solidFill>
                  <a:srgbClr val="1A1A2E"/>
                </a:solidFill>
              </a:defRPr>
            </a:pPr>
            <a:r>
              <a:t>Modeling the Complex Challenge of a 100 Percent Clean Energy Grid</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HS-PS3-3, HS-ETS1-3</a:t>
            </a:r>
          </a:p>
          <a:p>
            <a:pPr algn="r">
              <a:defRPr sz="1200">
                <a:solidFill>
                  <a:srgbClr val="1A1A2E"/>
                </a:solidFill>
              </a:defRPr>
            </a:pPr>
            <a:r>
              <a:t>9th Grade — Level 2: Advanced</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Model how intermittent renewable energy sources interact with grid demand, storage, and backup systems</a:t>
            </a:r>
          </a:p>
          <a:p>
            <a:pPr>
              <a:spcBef>
                <a:spcPts val="800"/>
              </a:spcBef>
              <a:defRPr sz="1600">
                <a:solidFill>
                  <a:srgbClr val="1A1A2E"/>
                </a:solidFill>
              </a:defRPr>
            </a:pPr>
            <a:r>
              <a:t>  *  Analyze the optimization challenge of balancing cost, reliability, and emissions across an 8-component grid system</a:t>
            </a:r>
          </a:p>
          <a:p>
            <a:pPr>
              <a:spcBef>
                <a:spcPts val="800"/>
              </a:spcBef>
              <a:defRPr sz="1600">
                <a:solidFill>
                  <a:srgbClr val="1A1A2E"/>
                </a:solidFill>
              </a:defRPr>
            </a:pPr>
            <a:r>
              <a:t>  *  Evaluate trade-offs between different energy mixes under varying demand and weather conditions</a:t>
            </a:r>
          </a:p>
          <a:p>
            <a:pPr>
              <a:spcBef>
                <a:spcPts val="800"/>
              </a:spcBef>
              <a:defRPr sz="1600">
                <a:solidFill>
                  <a:srgbClr val="1A1A2E"/>
                </a:solidFill>
              </a:defRPr>
            </a:pPr>
            <a:r>
              <a:t>  *  Design a grid management strategy that achieves maximum renewable penetration while maintaining reliability</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Grid Intermittency</a:t>
            </a:r>
          </a:p>
          <a:p>
            <a:pPr>
              <a:defRPr sz="1300" i="1">
                <a:solidFill>
                  <a:srgbClr val="1A1A2E"/>
                </a:solidFill>
              </a:defRPr>
            </a:pPr>
            <a:r>
              <a:t>     The variable and partially unpredictable nature of solar and wind energy production, which depends on weather rather than human control</a:t>
            </a:r>
          </a:p>
          <a:p>
            <a:pPr>
              <a:spcBef>
                <a:spcPts val="800"/>
              </a:spcBef>
              <a:defRPr sz="1500" b="1">
                <a:solidFill>
                  <a:srgbClr val="0D1B2A"/>
                </a:solidFill>
              </a:defRPr>
            </a:pPr>
            <a:r>
              <a:t>  Energy Storage</a:t>
            </a:r>
          </a:p>
          <a:p>
            <a:pPr>
              <a:defRPr sz="1300" i="1">
                <a:solidFill>
                  <a:srgbClr val="1A1A2E"/>
                </a:solidFill>
              </a:defRPr>
            </a:pPr>
            <a:r>
              <a:t>     Technologies like batteries, pumped hydro, and hydrogen that store excess renewable energy for use when production is low</a:t>
            </a:r>
          </a:p>
          <a:p>
            <a:pPr>
              <a:spcBef>
                <a:spcPts val="800"/>
              </a:spcBef>
              <a:defRPr sz="1500" b="1">
                <a:solidFill>
                  <a:srgbClr val="0D1B2A"/>
                </a:solidFill>
              </a:defRPr>
            </a:pPr>
            <a:r>
              <a:t>  Dispatchable Generation</a:t>
            </a:r>
          </a:p>
          <a:p>
            <a:pPr>
              <a:defRPr sz="1300" i="1">
                <a:solidFill>
                  <a:srgbClr val="1A1A2E"/>
                </a:solidFill>
              </a:defRPr>
            </a:pPr>
            <a:r>
              <a:t>     Power sources like natural gas or hydroelectric that can be turned on and off on demand to fill gaps in renewable production</a:t>
            </a:r>
          </a:p>
          <a:p>
            <a:pPr>
              <a:spcBef>
                <a:spcPts val="800"/>
              </a:spcBef>
              <a:defRPr sz="1500" b="1">
                <a:solidFill>
                  <a:srgbClr val="0D1B2A"/>
                </a:solidFill>
              </a:defRPr>
            </a:pPr>
            <a:r>
              <a:t>  Grid Balancing</a:t>
            </a:r>
          </a:p>
          <a:p>
            <a:pPr>
              <a:defRPr sz="1300" i="1">
                <a:solidFill>
                  <a:srgbClr val="1A1A2E"/>
                </a:solidFill>
              </a:defRPr>
            </a:pPr>
            <a:r>
              <a:t>     The continuous process of matching electricity supply to demand in real time, which becomes more complex with intermittent sources</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Why can't we just replace all fossil fuel power plants with solar panels and wind turbines tomorrow?</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Modeling the Complex Challenge of a 100 Percent Clean Energy Grid. Today we'll build a MODEL to discover the answer!</a:t>
            </a:r>
          </a:p>
        </p:txBody>
      </p:sp>
      <p:pic>
        <p:nvPicPr>
          <p:cNvPr id="8" name="Picture 7" descr="G09L2-L10-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2-L10-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Solar Output</a:t>
            </a:r>
          </a:p>
          <a:p>
            <a:pPr>
              <a:spcBef>
                <a:spcPts val="600"/>
              </a:spcBef>
              <a:defRPr sz="1600"/>
            </a:pPr>
            <a:r>
              <a:t>     *  Wind Output</a:t>
            </a:r>
          </a:p>
          <a:p>
            <a:pPr>
              <a:spcBef>
                <a:spcPts val="600"/>
              </a:spcBef>
              <a:defRPr sz="1600"/>
            </a:pPr>
            <a:r>
              <a:t>     *  Battery Storage</a:t>
            </a:r>
          </a:p>
          <a:p>
            <a:pPr>
              <a:spcBef>
                <a:spcPts val="600"/>
              </a:spcBef>
              <a:defRPr sz="1600"/>
            </a:pPr>
            <a:r>
              <a:t>     *  Grid Demand</a:t>
            </a:r>
          </a:p>
          <a:p>
            <a:pPr>
              <a:spcBef>
                <a:spcPts val="600"/>
              </a:spcBef>
              <a:defRPr sz="1600"/>
            </a:pPr>
            <a:r>
              <a:t>     *  Fossil Fuel Backup</a:t>
            </a:r>
          </a:p>
          <a:p>
            <a:pPr>
              <a:spcBef>
                <a:spcPts val="600"/>
              </a:spcBef>
              <a:defRPr sz="1600"/>
            </a:pPr>
            <a:r>
              <a:t>     *  Transmission Efficiency</a:t>
            </a:r>
          </a:p>
          <a:p>
            <a:pPr>
              <a:spcBef>
                <a:spcPts val="600"/>
              </a:spcBef>
              <a:defRPr sz="1600"/>
            </a:pPr>
            <a:r>
              <a:t>     *  Cost per kWh</a:t>
            </a:r>
          </a:p>
          <a:p>
            <a:pPr>
              <a:spcBef>
                <a:spcPts val="600"/>
              </a:spcBef>
              <a:defRPr sz="1600"/>
            </a:pPr>
            <a:r>
              <a:t>     *  Carbon Emissions</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2-L10-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When Solar Output drops to zero at night and Wind Output is calm, how does Grid Demand get met? What happens to Cost per kWh when Battery Storage runs out and Fossil Fuel Backup kicks in? How do you minimize Carbon Emissions while keeping the lights on?</a:t>
            </a:r>
          </a:p>
        </p:txBody>
      </p:sp>
      <p:pic>
        <p:nvPicPr>
          <p:cNvPr id="8" name="Picture 7" descr="G09L2-L10-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Sunny Windy Day</a:t>
            </a:r>
          </a:p>
          <a:p>
            <a:pPr>
              <a:defRPr sz="1400"/>
            </a:pPr>
            <a:r>
              <a:t>     Maximum solar and wind output -- observe how excess is stored and costs drop</a:t>
            </a:r>
          </a:p>
          <a:p>
            <a:pPr>
              <a:spcBef>
                <a:spcPts val="1200"/>
              </a:spcBef>
              <a:defRPr sz="1600" b="1"/>
            </a:pPr>
            <a:r>
              <a:t>Calm Winter Night</a:t>
            </a:r>
          </a:p>
          <a:p>
            <a:pPr>
              <a:defRPr sz="1400"/>
            </a:pPr>
            <a:r>
              <a:t>     Zero solar, minimal wind -- observe battery depletion and fossil backup activation</a:t>
            </a:r>
          </a:p>
          <a:p>
            <a:pPr>
              <a:spcBef>
                <a:spcPts val="1200"/>
              </a:spcBef>
              <a:defRPr sz="1600" b="1"/>
            </a:pPr>
            <a:r>
              <a:t>Optimal Mix</a:t>
            </a:r>
          </a:p>
          <a:p>
            <a:pPr>
              <a:defRPr sz="1400"/>
            </a:pPr>
            <a:r>
              <a:t>     Find the combination of solar, wind, storage, and backup that minimizes both cost and emissions</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The last 10-20 percent of fossil fuel replacement is exponentially harder than the first 80 percent due to intermittency gaps</a:t>
            </a:r>
          </a:p>
          <a:p>
            <a:pPr>
              <a:spcBef>
                <a:spcPts val="1000"/>
              </a:spcBef>
              <a:defRPr sz="1500">
                <a:solidFill>
                  <a:srgbClr val="1A1A2E"/>
                </a:solidFill>
              </a:defRPr>
            </a:pPr>
            <a:r>
              <a:t>  *  Battery storage is essential but currently too expensive to cover multi-day renewable droughts without fossil backup</a:t>
            </a:r>
          </a:p>
          <a:p>
            <a:pPr>
              <a:spcBef>
                <a:spcPts val="1000"/>
              </a:spcBef>
              <a:defRPr sz="1500">
                <a:solidFill>
                  <a:srgbClr val="1A1A2E"/>
                </a:solidFill>
              </a:defRPr>
            </a:pPr>
            <a:r>
              <a:t>  *  Overbuilding renewable capacity to handle worst-case scenarios dramatically increases cost but reduces emissions</a:t>
            </a:r>
          </a:p>
          <a:p>
            <a:pPr>
              <a:spcBef>
                <a:spcPts val="1000"/>
              </a:spcBef>
              <a:defRPr sz="1500">
                <a:solidFill>
                  <a:srgbClr val="1A1A2E"/>
                </a:solidFill>
              </a:defRPr>
            </a:pPr>
            <a:r>
              <a:t>  *  Geographic diversity helps -- connecting solar-rich and wind-rich regions reduces the probability of system-wide intermittency</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We cannot simply swap fossil plants for renewables because the sun and wind are intermittent -- they produce power when nature allows, not when humans need it. At night, on calm days, and during storms, renewable output drops to zero. Batteries can bridge short gaps but cannot economically cover multi-day droughts. Some fossil fuel backup remains necessary for reliability until storage technology improves dramatically. The optimization challenge is finding the mix of solar, wind, storage, and backup that minimizes cost AND emissions while keeping the grid reliable 99.97 percent of the time.</a:t>
            </a:r>
          </a:p>
        </p:txBody>
      </p:sp>
      <p:pic>
        <p:nvPicPr>
          <p:cNvPr id="8" name="Picture 7" descr="G09L2-L10-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Regional Clean Energy Grid</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the optimal energy mix for a region that achieves maximum renewable penetration while maintaining grid reliability and minimizing cost.</a:t>
            </a:r>
          </a:p>
          <a:p>
            <a:br/>
            <a:pPr>
              <a:spcBef>
                <a:spcPts val="1000"/>
              </a:spcBef>
              <a:defRPr sz="1600" b="1">
                <a:solidFill>
                  <a:srgbClr val="1A4780"/>
                </a:solidFill>
              </a:defRPr>
            </a:pPr>
            <a:r>
              <a:t>The Challenge:</a:t>
            </a:r>
          </a:p>
          <a:p>
            <a:pPr>
              <a:defRPr sz="1400"/>
            </a:pPr>
            <a:r>
              <a:t>A region of 5 million people must achieve 90 percent clean energy by 2035. Design the energy portfolio: how much solar, wind, storage, and backup do you need? What does it cost? How reliable is it during extreme weather?</a:t>
            </a:r>
          </a:p>
          <a:p>
            <a:br/>
            <a:pPr>
              <a:spcBef>
                <a:spcPts val="1000"/>
              </a:spcBef>
              <a:defRPr sz="1600" b="1">
                <a:solidFill>
                  <a:srgbClr val="1A4780"/>
                </a:solidFill>
              </a:defRPr>
            </a:pPr>
            <a:r>
              <a:t>Think Like an Engineer:</a:t>
            </a:r>
          </a:p>
          <a:p>
            <a:pPr>
              <a:spcBef>
                <a:spcPts val="400"/>
              </a:spcBef>
              <a:defRPr sz="1300"/>
            </a:pPr>
            <a:r>
              <a:t>     *  What energy mix provides the best balance of cost, emissions, and reliability?</a:t>
            </a:r>
          </a:p>
          <a:p>
            <a:pPr>
              <a:spcBef>
                <a:spcPts val="400"/>
              </a:spcBef>
              <a:defRPr sz="1300"/>
            </a:pPr>
            <a:r>
              <a:t>     *  How much battery storage is needed to bridge typical renewable gaps?</a:t>
            </a:r>
          </a:p>
          <a:p>
            <a:pPr>
              <a:spcBef>
                <a:spcPts val="400"/>
              </a:spcBef>
              <a:defRPr sz="1300"/>
            </a:pPr>
            <a:r>
              <a:t>     *  What happens to your grid during a week-long cloudy calm period?</a:t>
            </a:r>
          </a:p>
        </p:txBody>
      </p:sp>
      <p:pic>
        <p:nvPicPr>
          <p:cNvPr id="7" name="Picture 6" descr="G09L2-L10-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Grid Engineers and Energy Systems Analysts design and optimize electrical grids for the clean energy transition, earning $75,000-$140,000/year at utilities, grid operators, energy companies, and government agencies.</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